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1" r:id="rId3"/>
    <p:sldId id="269" r:id="rId4"/>
    <p:sldId id="272" r:id="rId5"/>
    <p:sldId id="278" r:id="rId6"/>
    <p:sldId id="270" r:id="rId7"/>
    <p:sldId id="275" r:id="rId8"/>
    <p:sldId id="276" r:id="rId9"/>
    <p:sldId id="257" r:id="rId10"/>
    <p:sldId id="279" r:id="rId11"/>
    <p:sldId id="273" r:id="rId12"/>
    <p:sldId id="274" r:id="rId13"/>
    <p:sldId id="277" r:id="rId14"/>
    <p:sldId id="265" r:id="rId15"/>
    <p:sldId id="264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93FB-A810-43F3-8786-6154374BC5C8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6FACA-9007-407C-8392-7C668244B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0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E43E69-3AF3-4C4D-A96B-CE97EB3E4D5D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081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110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45686F-1A70-431D-8F7C-0C25F2F82E98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125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5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1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2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1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1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6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15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6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8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06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F74486-A8EE-4593-822A-6FA24647229F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B9CC5A-4B4D-4C1D-BB9E-2DE8E5271A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llections.musee-bretagne.fr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fr-FR" dirty="0"/>
            </a:br>
            <a:r>
              <a:rPr lang="fr-FR" sz="4000" b="1" dirty="0"/>
              <a:t>D'un chantier à l'autre : </a:t>
            </a:r>
            <a:br>
              <a:rPr lang="fr-FR" sz="4000" b="1" dirty="0"/>
            </a:br>
            <a:r>
              <a:rPr lang="fr-FR" sz="4000" b="1" dirty="0"/>
              <a:t>bilans et perspectives </a:t>
            </a:r>
            <a:br>
              <a:rPr lang="fr-FR" sz="4000" b="1" dirty="0"/>
            </a:br>
            <a:r>
              <a:rPr lang="fr-FR" sz="4000" b="1" dirty="0"/>
              <a:t>du récolement des grands nombres </a:t>
            </a:r>
            <a:br>
              <a:rPr lang="fr-FR" sz="4000" b="1" dirty="0"/>
            </a:br>
            <a:r>
              <a:rPr lang="fr-FR" sz="4000" b="1" dirty="0"/>
              <a:t>au Musée de Bretagne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Arts graphiques, photographies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06" y="210470"/>
            <a:ext cx="4003964" cy="2669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3" y="210470"/>
            <a:ext cx="29321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87" y="5598620"/>
            <a:ext cx="21558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1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choix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un découpage en 2 lots (récolement / prise de vues)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un récolement sur place et à partir des informations de la base de données et de la documentation papier en 2 phases : </a:t>
            </a:r>
          </a:p>
          <a:p>
            <a:pPr>
              <a:buFontTx/>
              <a:buChar char="-"/>
            </a:pPr>
            <a:r>
              <a:rPr lang="fr-FR" dirty="0"/>
              <a:t>préparation physique des fonds / saisie mini-fiche dans la base de données</a:t>
            </a:r>
          </a:p>
          <a:p>
            <a:pPr>
              <a:buFontTx/>
              <a:buChar char="-"/>
            </a:pPr>
            <a:r>
              <a:rPr lang="fr-FR" dirty="0"/>
              <a:t>récolement proprement dit après numérisation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pas de recherche de meilleure identification ou documentation, peu de restaurations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la coordination du lot de prises de vues par le titulaire du lot de récolement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un dialogue régulier avec le prestataire tout au long du chantier : nombreux cas de figures différents / remise à plat des méthodes d’inventaire plus anciennes</a:t>
            </a:r>
          </a:p>
        </p:txBody>
      </p:sp>
    </p:spTree>
    <p:extLst>
      <p:ext uri="{BB962C8B-B14F-4D97-AF65-F5344CB8AC3E}">
        <p14:creationId xmlns:p14="http://schemas.microsoft.com/office/powerpoint/2010/main" val="65762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670" cy="334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6984"/>
            <a:ext cx="7620000" cy="508101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83283" y="558140"/>
            <a:ext cx="54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Récolement des fonds photographiques </a:t>
            </a:r>
          </a:p>
          <a:p>
            <a:r>
              <a:rPr lang="fr-FR" dirty="0"/>
              <a:t>par l’équipe ARKHÊNUM</a:t>
            </a:r>
          </a:p>
        </p:txBody>
      </p:sp>
    </p:spTree>
    <p:extLst>
      <p:ext uri="{BB962C8B-B14F-4D97-AF65-F5344CB8AC3E}">
        <p14:creationId xmlns:p14="http://schemas.microsoft.com/office/powerpoint/2010/main" val="120120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68"/>
            <a:ext cx="10246291" cy="68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3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u="sng" dirty="0"/>
              <a:t>Dépenses</a:t>
            </a:r>
          </a:p>
          <a:p>
            <a:r>
              <a:rPr lang="fr-FR" dirty="0"/>
              <a:t>Récolement (500 000 items)      1 380 000€ TTC	</a:t>
            </a:r>
          </a:p>
          <a:p>
            <a:r>
              <a:rPr lang="fr-FR" dirty="0"/>
              <a:t>Numérisation (400 000 items)      441 000€ TTC</a:t>
            </a:r>
          </a:p>
          <a:p>
            <a:r>
              <a:rPr lang="fr-FR" dirty="0"/>
              <a:t>Une partie des fournitures de conditionnement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u="sng" dirty="0"/>
              <a:t>Subventions 12%</a:t>
            </a:r>
          </a:p>
          <a:p>
            <a:r>
              <a:rPr lang="fr-FR" dirty="0" err="1"/>
              <a:t>Etat</a:t>
            </a:r>
            <a:r>
              <a:rPr lang="fr-FR" dirty="0"/>
              <a:t>/ DRAC                                               225 000€</a:t>
            </a:r>
          </a:p>
        </p:txBody>
      </p:sp>
    </p:spTree>
    <p:extLst>
      <p:ext uri="{BB962C8B-B14F-4D97-AF65-F5344CB8AC3E}">
        <p14:creationId xmlns:p14="http://schemas.microsoft.com/office/powerpoint/2010/main" val="30222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racontent ces fonds iconographiques et photographiques?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272144"/>
            <a:ext cx="10058400" cy="35969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Ils ont vocation à proposer une multitude de regards sur la Bretagne et son histoire, principalement de la fin du 19</a:t>
            </a:r>
            <a:r>
              <a:rPr lang="fr-FR" baseline="30000" dirty="0"/>
              <a:t>e</a:t>
            </a:r>
            <a:r>
              <a:rPr lang="fr-FR" dirty="0"/>
              <a:t> siècle aux années 1980, à la croisée de l'histoire, de l'ethnographie, de la géographie…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Ils sont la mémoire visuelle de la région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Ils traversent et nourrissent l’ensemble des thèmes abordés par le musée de Bretagne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Leur volume et l’expertise mise en œuvre pour leur préservation placent le musée de Bretagne comme l’une des principales institutions de la région à conserver ce type de fonds (problématique du nitrate de cellulose)</a:t>
            </a:r>
          </a:p>
        </p:txBody>
      </p:sp>
    </p:spTree>
    <p:extLst>
      <p:ext uri="{BB962C8B-B14F-4D97-AF65-F5344CB8AC3E}">
        <p14:creationId xmlns:p14="http://schemas.microsoft.com/office/powerpoint/2010/main" val="290604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valorisation des fonds est à destination d’un public divers : 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le grand public, dans le cadre du projet « Des collections en partage »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les chercheurs, enseignants, étudiants (projets universitaires en perspective)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les scolaires (idée d’un projet EAC sur la période du chantier)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les communautés de contributeurs (indentification, indexation…)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les communautés du « libre » / communautés numériques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les « créatifs » : objectifs de réutilisation créative des images</a:t>
            </a:r>
          </a:p>
        </p:txBody>
      </p:sp>
    </p:spTree>
    <p:extLst>
      <p:ext uri="{BB962C8B-B14F-4D97-AF65-F5344CB8AC3E}">
        <p14:creationId xmlns:p14="http://schemas.microsoft.com/office/powerpoint/2010/main" val="7101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0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98" y="98013"/>
            <a:ext cx="29321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8062" y="54864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altLang="fr-FR" sz="2800" b="1" dirty="0">
                <a:latin typeface="+mj-lt"/>
                <a:cs typeface="Aharoni" pitchFamily="2" charset="-79"/>
              </a:rPr>
              <a:t>Des collections en partage</a:t>
            </a:r>
          </a:p>
          <a:p>
            <a:pPr algn="ctr">
              <a:spcBef>
                <a:spcPct val="0"/>
              </a:spcBef>
              <a:defRPr/>
            </a:pPr>
            <a:r>
              <a:rPr lang="fr-FR" altLang="fr-FR" dirty="0">
                <a:cs typeface="Aharoni" pitchFamily="2" charset="-79"/>
                <a:hlinkClick r:id="rId4"/>
              </a:rPr>
              <a:t>www.collections.musee-bretagne.fr</a:t>
            </a:r>
            <a:endParaRPr lang="fr-FR" altLang="fr-FR" dirty="0">
              <a:cs typeface="Aharoni" pitchFamily="2" charset="-79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28062" y="1609160"/>
            <a:ext cx="6523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2000" b="1" dirty="0">
                <a:solidFill>
                  <a:schemeClr val="accent1"/>
                </a:solidFill>
                <a:latin typeface="+mj-lt"/>
              </a:rPr>
              <a:t>Le choix de la diffusion de données très largement réutilisables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5564384" y="1705123"/>
            <a:ext cx="6180312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latin typeface="+mn-lt"/>
              </a:rPr>
              <a:t>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600" b="1" dirty="0"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1600" b="1" dirty="0">
                <a:latin typeface="+mn-lt"/>
              </a:rPr>
              <a:t>	</a:t>
            </a:r>
            <a:r>
              <a:rPr lang="fr-FR" altLang="fr-FR" sz="1800" dirty="0">
                <a:latin typeface="+mn-lt"/>
              </a:rPr>
              <a:t>- Une </a:t>
            </a:r>
            <a:r>
              <a:rPr lang="fr-FR" altLang="fr-FR" sz="1800" dirty="0">
                <a:solidFill>
                  <a:schemeClr val="accent1"/>
                </a:solidFill>
                <a:latin typeface="+mn-lt"/>
              </a:rPr>
              <a:t>délibération du conseil communautaire </a:t>
            </a:r>
            <a:r>
              <a:rPr lang="fr-FR" altLang="fr-FR" sz="1800" dirty="0">
                <a:latin typeface="+mn-lt"/>
              </a:rPr>
              <a:t>en 2017 qui acte la philosophie du partage des communs : gratuité, liberté de téléchargement, principes de réutilisation…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1800" dirty="0">
                <a:latin typeface="+mn-lt"/>
              </a:rPr>
              <a:t>	- Un </a:t>
            </a:r>
            <a:r>
              <a:rPr lang="fr-FR" altLang="fr-FR" sz="1800" dirty="0">
                <a:solidFill>
                  <a:schemeClr val="accent1"/>
                </a:solidFill>
                <a:latin typeface="+mn-lt"/>
              </a:rPr>
              <a:t>important travail juridique </a:t>
            </a:r>
            <a:r>
              <a:rPr lang="fr-FR" altLang="fr-FR" sz="1800" dirty="0">
                <a:latin typeface="+mn-lt"/>
              </a:rPr>
              <a:t>pour l’actualisation et la signature de nombreux contrats de cession de droits  prévoyant la diffusion sous licences </a:t>
            </a:r>
            <a:r>
              <a:rPr lang="fr-FR" altLang="fr-FR" sz="1800" dirty="0" err="1">
                <a:latin typeface="+mn-lt"/>
              </a:rPr>
              <a:t>Creative</a:t>
            </a:r>
            <a:r>
              <a:rPr lang="fr-FR" altLang="fr-FR" sz="1800" dirty="0">
                <a:latin typeface="+mn-lt"/>
              </a:rPr>
              <a:t> Commons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fr-FR" altLang="fr-FR" sz="1800" dirty="0"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1800" dirty="0">
                <a:latin typeface="+mn-lt"/>
              </a:rPr>
              <a:t>Un nouveau portail des collections pour le musée lancé en 2017, un projet global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8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8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800" b="1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800" b="1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800" b="1" dirty="0">
              <a:latin typeface="+mn-lt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042988" y="4652963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00FFFF"/>
                </a:solidFill>
              </a:rPr>
              <a:t>Plus de</a:t>
            </a:r>
          </a:p>
        </p:txBody>
      </p:sp>
    </p:spTree>
    <p:extLst>
      <p:ext uri="{BB962C8B-B14F-4D97-AF65-F5344CB8AC3E}">
        <p14:creationId xmlns:p14="http://schemas.microsoft.com/office/powerpoint/2010/main" val="323862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1"/>
          <p:cNvSpPr txBox="1">
            <a:spLocks noChangeArrowheads="1"/>
          </p:cNvSpPr>
          <p:nvPr/>
        </p:nvSpPr>
        <p:spPr bwMode="auto">
          <a:xfrm>
            <a:off x="722036" y="412530"/>
            <a:ext cx="820737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i="1" dirty="0">
                <a:latin typeface="+mj-lt"/>
              </a:rPr>
              <a:t>Des collections en partage</a:t>
            </a:r>
            <a:r>
              <a:rPr lang="fr-FR" altLang="fr-FR" sz="2800" dirty="0">
                <a:latin typeface="+mj-lt"/>
              </a:rPr>
              <a:t>, qu’est-ce que c’est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6" name="Rectangle 5"/>
          <p:cNvSpPr/>
          <p:nvPr/>
        </p:nvSpPr>
        <p:spPr>
          <a:xfrm>
            <a:off x="2383369" y="1176338"/>
            <a:ext cx="2232025" cy="1331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1"/>
                </a:solidFill>
              </a:rPr>
              <a:t>320 000 notices dont 300 000 avec au moins une image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087909" y="1410494"/>
            <a:ext cx="2663825" cy="86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Une majorité d’images en HD</a:t>
            </a:r>
          </a:p>
        </p:txBody>
      </p:sp>
      <p:sp>
        <p:nvSpPr>
          <p:cNvPr id="10" name="Triangle isocèle 9"/>
          <p:cNvSpPr/>
          <p:nvPr/>
        </p:nvSpPr>
        <p:spPr>
          <a:xfrm>
            <a:off x="7619455" y="0"/>
            <a:ext cx="3472317" cy="35187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fr-FR" dirty="0">
                <a:solidFill>
                  <a:schemeClr val="bg1"/>
                </a:solidFill>
              </a:rPr>
              <a:t>Le premier projet de musée en France a libérer des données avec </a:t>
            </a:r>
            <a:r>
              <a:rPr lang="fr-FR" altLang="fr-FR" dirty="0">
                <a:solidFill>
                  <a:schemeClr val="bg1"/>
                </a:solidFill>
              </a:rPr>
              <a:t>cette ampleur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Larme 11"/>
          <p:cNvSpPr/>
          <p:nvPr/>
        </p:nvSpPr>
        <p:spPr>
          <a:xfrm>
            <a:off x="1405214" y="2687866"/>
            <a:ext cx="2532063" cy="2170710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500 000 utilisateurs depuis 2017, </a:t>
            </a:r>
          </a:p>
          <a:p>
            <a:pPr algn="ctr" eaLnBrk="1" hangingPunct="1">
              <a:defRPr/>
            </a:pPr>
            <a:r>
              <a:rPr lang="fr-FR" dirty="0"/>
              <a:t>3 millions pages vues, temps de connexion 4’</a:t>
            </a:r>
          </a:p>
        </p:txBody>
      </p:sp>
      <p:sp>
        <p:nvSpPr>
          <p:cNvPr id="13" name="Pentagone régulier 12"/>
          <p:cNvSpPr/>
          <p:nvPr/>
        </p:nvSpPr>
        <p:spPr>
          <a:xfrm>
            <a:off x="2747628" y="4365105"/>
            <a:ext cx="2952328" cy="1754327"/>
          </a:xfrm>
          <a:prstGeom prst="pen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1"/>
                </a:solidFill>
              </a:rPr>
              <a:t>De nombreux avantages pour le musée de Bretagne</a:t>
            </a:r>
          </a:p>
        </p:txBody>
      </p:sp>
      <p:sp>
        <p:nvSpPr>
          <p:cNvPr id="15" name="Étoile à 5 branches 14"/>
          <p:cNvSpPr/>
          <p:nvPr/>
        </p:nvSpPr>
        <p:spPr>
          <a:xfrm>
            <a:off x="6419822" y="2781300"/>
            <a:ext cx="4176464" cy="3600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1"/>
                </a:solidFill>
              </a:rPr>
              <a:t>Des réutilisations aisées par tous</a:t>
            </a:r>
          </a:p>
        </p:txBody>
      </p:sp>
      <p:sp>
        <p:nvSpPr>
          <p:cNvPr id="8" name="Ellipse 7"/>
          <p:cNvSpPr/>
          <p:nvPr/>
        </p:nvSpPr>
        <p:spPr>
          <a:xfrm>
            <a:off x="3606800" y="2174876"/>
            <a:ext cx="4787900" cy="26574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/>
              <a:t>Des ressources ouvertes :</a:t>
            </a:r>
          </a:p>
          <a:p>
            <a:pPr algn="ctr" eaLnBrk="1" hangingPunct="1">
              <a:defRPr/>
            </a:pPr>
            <a:r>
              <a:rPr lang="fr-FR" dirty="0"/>
              <a:t>43 % en Marque du domaine public ou CC0</a:t>
            </a:r>
          </a:p>
          <a:p>
            <a:pPr algn="ctr" eaLnBrk="1" hangingPunct="1">
              <a:defRPr/>
            </a:pPr>
            <a:r>
              <a:rPr lang="fr-FR" dirty="0"/>
              <a:t>27 % en CC BY ou CC BY SA</a:t>
            </a:r>
          </a:p>
          <a:p>
            <a:pPr algn="ctr" eaLnBrk="1" hangingPunct="1">
              <a:defRPr/>
            </a:pPr>
            <a:r>
              <a:rPr lang="fr-FR" dirty="0"/>
              <a:t>29 % sous licences plus restrictives</a:t>
            </a:r>
          </a:p>
          <a:p>
            <a:pPr algn="ctr" eaLnBrk="1" hangingPunct="1">
              <a:defRPr/>
            </a:pPr>
            <a:r>
              <a:rPr lang="fr-FR" dirty="0"/>
              <a:t>1% en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16632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chantiers de collections orientés vers leur diffusion auprès des publics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b="1" dirty="0"/>
              <a:t>Les objectifs qui orienté nos choix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dirty="0"/>
              <a:t>Publier tout ce qui peut l’être : parfois avec des erreurs, des approximations!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dirty="0"/>
              <a:t>Avec des images HD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dirty="0"/>
              <a:t>Permettre avant tout l’échange avec les publics / internautes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dirty="0"/>
              <a:t>Permettre la réutilisation de ces données / images</a:t>
            </a:r>
          </a:p>
          <a:p>
            <a:endParaRPr lang="fr-FR" dirty="0"/>
          </a:p>
        </p:txBody>
      </p:sp>
      <p:sp>
        <p:nvSpPr>
          <p:cNvPr id="6" name="Text Box 8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6217920" y="1845735"/>
            <a:ext cx="4937760" cy="41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2000" b="1" dirty="0">
                <a:latin typeface="+mn-lt"/>
              </a:rPr>
              <a:t>Ce que cela nous a apporté à ce jour 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>
                <a:latin typeface="+mn-lt"/>
              </a:rPr>
              <a:t>Une meilleure connaissance des collections par l’indexation collaborative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>
                <a:latin typeface="+mn-lt"/>
              </a:rPr>
              <a:t>Plus de 1 500 images indexées par une communauté de 140 contributeurs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>
                <a:latin typeface="+mn-lt"/>
              </a:rPr>
              <a:t>Un véritable dialogue renouvelé avec les publics, même à distance!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altLang="fr-FR" sz="2000" dirty="0">
                <a:latin typeface="+mn-lt"/>
              </a:rPr>
              <a:t>Un changement de posture constructif pour les équipes de conservation</a:t>
            </a:r>
          </a:p>
        </p:txBody>
      </p:sp>
    </p:spTree>
    <p:extLst>
      <p:ext uri="{BB962C8B-B14F-4D97-AF65-F5344CB8AC3E}">
        <p14:creationId xmlns:p14="http://schemas.microsoft.com/office/powerpoint/2010/main" val="106321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oneTexte 1"/>
          <p:cNvSpPr txBox="1">
            <a:spLocks noChangeArrowheads="1"/>
          </p:cNvSpPr>
          <p:nvPr/>
        </p:nvSpPr>
        <p:spPr bwMode="auto">
          <a:xfrm>
            <a:off x="372281" y="1627973"/>
            <a:ext cx="25054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Exemple de documentation participative… qui vient combler les lacunes de notre récolement!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19963" y="3924301"/>
            <a:ext cx="2921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100" dirty="0">
                <a:solidFill>
                  <a:schemeClr val="accent3"/>
                </a:solidFill>
                <a:latin typeface="Consolas" panose="020B0609020204030204" pitchFamily="49" charset="0"/>
              </a:rPr>
              <a:t>Le conditionnement</a:t>
            </a:r>
          </a:p>
        </p:txBody>
      </p:sp>
      <p:sp>
        <p:nvSpPr>
          <p:cNvPr id="27654" name="ZoneTexte 4"/>
          <p:cNvSpPr txBox="1">
            <a:spLocks noChangeArrowheads="1"/>
          </p:cNvSpPr>
          <p:nvPr/>
        </p:nvSpPr>
        <p:spPr bwMode="auto">
          <a:xfrm>
            <a:off x="7680325" y="1773239"/>
            <a:ext cx="25606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100">
              <a:latin typeface="Consolas" panose="020B0609020204030204" pitchFamily="49" charset="0"/>
            </a:endParaRPr>
          </a:p>
        </p:txBody>
      </p:sp>
      <p:pic>
        <p:nvPicPr>
          <p:cNvPr id="2765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65" y="250166"/>
            <a:ext cx="4777798" cy="64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00" y="455613"/>
            <a:ext cx="44005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61394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19113"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32098" y="1007455"/>
            <a:ext cx="241752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latin typeface="Calibri Light" panose="020F0302020204030204" pitchFamily="34" charset="0"/>
                <a:ea typeface="Consolas" panose="020B0609020204030204" pitchFamily="49" charset="0"/>
                <a:cs typeface="Calibri Light" panose="020F0302020204030204" pitchFamily="34" charset="0"/>
              </a:rPr>
              <a:t>Le musée de Bretagne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latin typeface="Calibri Light" panose="020F0302020204030204" pitchFamily="34" charset="0"/>
                <a:ea typeface="Consolas" panose="020B0609020204030204" pitchFamily="49" charset="0"/>
                <a:cs typeface="Calibri Light" panose="020F0302020204030204" pitchFamily="34" charset="0"/>
              </a:rPr>
              <a:t>au sein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latin typeface="Calibri Light" panose="020F0302020204030204" pitchFamily="34" charset="0"/>
                <a:ea typeface="Consolas" panose="020B0609020204030204" pitchFamily="49" charset="0"/>
                <a:cs typeface="Calibri Light" panose="020F0302020204030204" pitchFamily="34" charset="0"/>
              </a:rPr>
              <a:t>des Champs Libres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latin typeface="Calibri Light" panose="020F0302020204030204" pitchFamily="34" charset="0"/>
                <a:ea typeface="Consolas" panose="020B0609020204030204" pitchFamily="49" charset="0"/>
                <a:cs typeface="Calibri Light" panose="020F0302020204030204" pitchFamily="34" charset="0"/>
              </a:rPr>
              <a:t>à Rennes</a:t>
            </a:r>
            <a:endParaRPr lang="fr-FR" altLang="fr-FR" sz="2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9219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13662" cy="3858016"/>
          </a:xfrm>
        </p:spPr>
      </p:pic>
      <p:pic>
        <p:nvPicPr>
          <p:cNvPr id="9220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8090"/>
            <a:ext cx="4659601" cy="30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01" y="3858016"/>
            <a:ext cx="4512059" cy="299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oneTexte 9"/>
          <p:cNvSpPr txBox="1">
            <a:spLocks noChangeArrowheads="1"/>
          </p:cNvSpPr>
          <p:nvPr/>
        </p:nvSpPr>
        <p:spPr bwMode="auto">
          <a:xfrm>
            <a:off x="9319202" y="4787495"/>
            <a:ext cx="271538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Plus de 800 000 items conservés dont à peine 3 000 présentés…</a:t>
            </a:r>
          </a:p>
        </p:txBody>
      </p:sp>
      <p:pic>
        <p:nvPicPr>
          <p:cNvPr id="8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80" y="0"/>
            <a:ext cx="6549432" cy="43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2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chantier des collections arts graphiques (2016-2020)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Les collections de la réserve dite « arts graphiques » : tous documents sur papier (dessins, estampes, cartes postales, affiches, imprimés, correspondance, tirages photographiques…)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273 000 items traités dont plus de 218 000 récolés (en 3 ans et demi) et numérisés (en 4 ans)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Choix de l’externalisation du chantier incluant dépoussiérage et conditionnement, mais déroulement sur place en réserve et studio photo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Le récolement confié à GRAHAL (5 agents) / la numérisation confiée à AZENTIS puis MANZARA (2 photographes en simultané)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Une priorisation relative des fonds à traiter croisant des critères de recherche, projets d’expositions, possibilités de valorisation en ligne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Un travail régulier sur les contrats de cession de droits pour préparer la mise en ligne de certains fonds </a:t>
            </a:r>
          </a:p>
        </p:txBody>
      </p:sp>
    </p:spTree>
    <p:extLst>
      <p:ext uri="{BB962C8B-B14F-4D97-AF65-F5344CB8AC3E}">
        <p14:creationId xmlns:p14="http://schemas.microsoft.com/office/powerpoint/2010/main" val="345729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choix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-un découpage en 3 lots</a:t>
            </a:r>
          </a:p>
          <a:p>
            <a:r>
              <a:rPr lang="fr-FR" dirty="0"/>
              <a:t>-une première étape incontournable de saisie informatisée des registres d’inventaire</a:t>
            </a:r>
          </a:p>
          <a:p>
            <a:r>
              <a:rPr lang="fr-FR" dirty="0"/>
              <a:t>-un récolement externalisé sur place et à partir des informations de la base de données / pas de recherche de meilleure identification ou documentation / des recherches menées ultérieurement par l’équipe du musée</a:t>
            </a:r>
          </a:p>
          <a:p>
            <a:r>
              <a:rPr lang="fr-FR" dirty="0"/>
              <a:t>-la coordination du lot de prises de vues par le titulaire du lot de récolement</a:t>
            </a:r>
          </a:p>
          <a:p>
            <a:r>
              <a:rPr lang="fr-FR" dirty="0"/>
              <a:t>-un dialogue régulier avec le prestataire tout au long du chantier pour prendre les décisions relatives au statut des items (inventoriés/non inventoriés) </a:t>
            </a:r>
          </a:p>
        </p:txBody>
      </p:sp>
    </p:spTree>
    <p:extLst>
      <p:ext uri="{BB962C8B-B14F-4D97-AF65-F5344CB8AC3E}">
        <p14:creationId xmlns:p14="http://schemas.microsoft.com/office/powerpoint/2010/main" val="119115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081016"/>
          </a:xfrm>
          <a:prstGeom prst="rect">
            <a:avLst/>
          </a:prstGeom>
        </p:spPr>
      </p:pic>
      <p:pic>
        <p:nvPicPr>
          <p:cNvPr id="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81" y="2408412"/>
            <a:ext cx="6675619" cy="44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68343" y="546265"/>
            <a:ext cx="338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Récolement des collections arts graphiques par l’équipe GRAHAL</a:t>
            </a:r>
          </a:p>
        </p:txBody>
      </p:sp>
    </p:spTree>
    <p:extLst>
      <p:ext uri="{BB962C8B-B14F-4D97-AF65-F5344CB8AC3E}">
        <p14:creationId xmlns:p14="http://schemas.microsoft.com/office/powerpoint/2010/main" val="424267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04665" y="771896"/>
            <a:ext cx="1460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Numérisation des collections arts graphiques par MANZARA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budgets conséquents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Dépenses</a:t>
            </a:r>
          </a:p>
          <a:p>
            <a:r>
              <a:rPr lang="fr-FR" dirty="0"/>
              <a:t>lot saisie des registres d’inventaire        78 000€ </a:t>
            </a:r>
          </a:p>
          <a:p>
            <a:r>
              <a:rPr lang="fr-FR" dirty="0"/>
              <a:t>lot récolement                                         914 000€</a:t>
            </a:r>
          </a:p>
          <a:p>
            <a:r>
              <a:rPr lang="fr-FR" dirty="0"/>
              <a:t>lot numérisation                                      504 000€</a:t>
            </a:r>
          </a:p>
          <a:p>
            <a:r>
              <a:rPr lang="fr-FR" dirty="0"/>
              <a:t>Fournitures de conservation préventive / conditionnement                      Environ 180 000€</a:t>
            </a:r>
          </a:p>
          <a:p>
            <a:r>
              <a:rPr lang="fr-FR" dirty="0"/>
              <a:t>Marché de restauration des arts graphiques                                                                   </a:t>
            </a:r>
          </a:p>
          <a:p>
            <a:r>
              <a:rPr lang="fr-FR" dirty="0"/>
              <a:t>                                                         30 000€ par an </a:t>
            </a:r>
          </a:p>
          <a:p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Subventions (53%)</a:t>
            </a:r>
          </a:p>
          <a:p>
            <a:r>
              <a:rPr lang="fr-FR" dirty="0" err="1"/>
              <a:t>Etat</a:t>
            </a:r>
            <a:r>
              <a:rPr lang="fr-FR" dirty="0"/>
              <a:t>/ DRAC Bretagne                              287 000€</a:t>
            </a:r>
          </a:p>
          <a:p>
            <a:r>
              <a:rPr lang="fr-FR" dirty="0"/>
              <a:t>FEDER                                                        600 000€</a:t>
            </a:r>
          </a:p>
          <a:p>
            <a:r>
              <a:rPr lang="fr-FR" dirty="0"/>
              <a:t>FRAR sur restaurations arts graphiques</a:t>
            </a:r>
          </a:p>
        </p:txBody>
      </p:sp>
    </p:spTree>
    <p:extLst>
      <p:ext uri="{BB962C8B-B14F-4D97-AF65-F5344CB8AC3E}">
        <p14:creationId xmlns:p14="http://schemas.microsoft.com/office/powerpoint/2010/main" val="88892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chantier des collections photographiques (2021-…)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environ 500 000 items (principalement négatifs sur plaques de verre et supports souples) à traiter en 6 ans max, seulement environ 70 000 inventoriés individuellement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le choix de l’externalisation du chantier incluant dépoussiérage et conditionnement, récolement sur place en réserve / numérisation chez le prestataire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le récolement confié à ARKHÊNUM (4 agents) / la numérisation confiée à TRIBVN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environ 120 000 items numérisés par an à partir de 2022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une priorisation des fonds à traiter croisant des critères de conservation (nitrate de cellulose), recherche et projets d’expositions, possibilités de valorisation en ligne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un travail régulier sur les contrats de cession de droits pour préparer la mise en ligne de certains fonds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des (</a:t>
            </a:r>
            <a:r>
              <a:rPr lang="fr-FR" sz="2400" dirty="0" err="1"/>
              <a:t>re</a:t>
            </a:r>
            <a:r>
              <a:rPr lang="fr-FR" sz="2400" dirty="0"/>
              <a:t>)découvertes en perspective pour les équipes et les publics</a:t>
            </a:r>
          </a:p>
        </p:txBody>
      </p:sp>
    </p:spTree>
    <p:extLst>
      <p:ext uri="{BB962C8B-B14F-4D97-AF65-F5344CB8AC3E}">
        <p14:creationId xmlns:p14="http://schemas.microsoft.com/office/powerpoint/2010/main" val="186290537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844</TotalTime>
  <Words>1204</Words>
  <Application>Microsoft Office PowerPoint</Application>
  <PresentationFormat>Grand écran</PresentationFormat>
  <Paragraphs>125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Consolas</vt:lpstr>
      <vt:lpstr>Wingdings</vt:lpstr>
      <vt:lpstr>Rétrospective</vt:lpstr>
      <vt:lpstr> D'un chantier à l'autre :  bilans et perspectives  du récolement des grands nombres  au Musée de Bretagne</vt:lpstr>
      <vt:lpstr>Présentation PowerPoint</vt:lpstr>
      <vt:lpstr>Présentation PowerPoint</vt:lpstr>
      <vt:lpstr>Le chantier des collections arts graphiques (2016-2020)</vt:lpstr>
      <vt:lpstr>Quels choix ? </vt:lpstr>
      <vt:lpstr>Présentation PowerPoint</vt:lpstr>
      <vt:lpstr>Présentation PowerPoint</vt:lpstr>
      <vt:lpstr>Des budgets conséquents</vt:lpstr>
      <vt:lpstr>Le chantier des collections photographiques (2021-…)</vt:lpstr>
      <vt:lpstr>Quels choix ? </vt:lpstr>
      <vt:lpstr>Présentation PowerPoint</vt:lpstr>
      <vt:lpstr>Présentation PowerPoint</vt:lpstr>
      <vt:lpstr>Budgets</vt:lpstr>
      <vt:lpstr>Que racontent ces fonds iconographiques et photographiques?</vt:lpstr>
      <vt:lpstr>Pour qui?</vt:lpstr>
      <vt:lpstr>Présentation PowerPoint</vt:lpstr>
      <vt:lpstr>Présentation PowerPoint</vt:lpstr>
      <vt:lpstr>Des chantiers de collections orientés vers leur diffusion auprès des publics</vt:lpstr>
      <vt:lpstr>Présentation PowerPoint</vt:lpstr>
    </vt:vector>
  </TitlesOfParts>
  <Company>Rennes Métropole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Chantier  des collections photo</dc:title>
  <dc:creator>SIX Manon</dc:creator>
  <cp:lastModifiedBy>COGNE OLIVIER</cp:lastModifiedBy>
  <cp:revision>56</cp:revision>
  <dcterms:created xsi:type="dcterms:W3CDTF">2021-03-23T07:47:48Z</dcterms:created>
  <dcterms:modified xsi:type="dcterms:W3CDTF">2023-03-06T17:36:12Z</dcterms:modified>
</cp:coreProperties>
</file>